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E56"/>
    <a:srgbClr val="195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B29-BC63-49DC-BB14-BC3197169AC2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F268-6200-4250-A968-E13EB0B6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5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B29-BC63-49DC-BB14-BC3197169AC2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F268-6200-4250-A968-E13EB0B6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7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B29-BC63-49DC-BB14-BC3197169AC2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F268-6200-4250-A968-E13EB0B6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30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17BA-82FB-DB46-9D7D-0DD73E0ACE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1FC2-B487-6A4D-BAA5-9930FC735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67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17BA-82FB-DB46-9D7D-0DD73E0ACE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1FC2-B487-6A4D-BAA5-9930FC735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16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17BA-82FB-DB46-9D7D-0DD73E0ACE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1FC2-B487-6A4D-BAA5-9930FC735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69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17BA-82FB-DB46-9D7D-0DD73E0ACE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1FC2-B487-6A4D-BAA5-9930FC735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97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17BA-82FB-DB46-9D7D-0DD73E0ACE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1FC2-B487-6A4D-BAA5-9930FC735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23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17BA-82FB-DB46-9D7D-0DD73E0ACE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1FC2-B487-6A4D-BAA5-9930FC735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50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17BA-82FB-DB46-9D7D-0DD73E0ACE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1FC2-B487-6A4D-BAA5-9930FC735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71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17BA-82FB-DB46-9D7D-0DD73E0ACE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1FC2-B487-6A4D-BAA5-9930FC735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27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B29-BC63-49DC-BB14-BC3197169AC2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F268-6200-4250-A968-E13EB0B6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76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17BA-82FB-DB46-9D7D-0DD73E0ACE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1FC2-B487-6A4D-BAA5-9930FC735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13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17BA-82FB-DB46-9D7D-0DD73E0ACE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1FC2-B487-6A4D-BAA5-9930FC735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00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17BA-82FB-DB46-9D7D-0DD73E0ACE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1FC2-B487-6A4D-BAA5-9930FC735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4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B29-BC63-49DC-BB14-BC3197169AC2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F268-6200-4250-A968-E13EB0B6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3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B29-BC63-49DC-BB14-BC3197169AC2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F268-6200-4250-A968-E13EB0B6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4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B29-BC63-49DC-BB14-BC3197169AC2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F268-6200-4250-A968-E13EB0B6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28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B29-BC63-49DC-BB14-BC3197169AC2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F268-6200-4250-A968-E13EB0B6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46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B29-BC63-49DC-BB14-BC3197169AC2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F268-6200-4250-A968-E13EB0B6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8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B29-BC63-49DC-BB14-BC3197169AC2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F268-6200-4250-A968-E13EB0B6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9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B29-BC63-49DC-BB14-BC3197169AC2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F268-6200-4250-A968-E13EB0B6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18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24B29-BC63-49DC-BB14-BC3197169AC2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1F268-6200-4250-A968-E13EB0B65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41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5">
                <a:lumMod val="0"/>
                <a:lumOff val="100000"/>
              </a:schemeClr>
            </a:gs>
            <a:gs pos="90000">
              <a:srgbClr val="92BCE3"/>
            </a:gs>
            <a:gs pos="98000">
              <a:srgbClr val="92BCE3"/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83917BA-82FB-DB46-9D7D-0DD73E0ACE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F2D1FC2-B487-6A4D-BAA5-9930FC735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5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4535" y="1109133"/>
            <a:ext cx="5074930" cy="4165600"/>
          </a:xfrm>
          <a:prstGeom prst="rect">
            <a:avLst/>
          </a:prstGeom>
          <a:solidFill>
            <a:srgbClr val="195B3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35" y="1207004"/>
            <a:ext cx="5074930" cy="3364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94" y="4361156"/>
            <a:ext cx="4095391" cy="8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9" y="384876"/>
            <a:ext cx="1708780" cy="11330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8819" y="0"/>
            <a:ext cx="54641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5477" y="461186"/>
            <a:ext cx="4797461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195B37"/>
                </a:solidFill>
                <a:latin typeface="+mn-lt"/>
              </a:rPr>
              <a:t>Общая </a:t>
            </a:r>
            <a:r>
              <a:rPr lang="ru-RU" sz="2800" b="1" dirty="0" smtClean="0">
                <a:solidFill>
                  <a:srgbClr val="195B37"/>
                </a:solidFill>
                <a:latin typeface="+mn-lt"/>
              </a:rPr>
              <a:t>информация:</a:t>
            </a:r>
            <a:endParaRPr lang="ru-RU" sz="2800" b="1" dirty="0">
              <a:solidFill>
                <a:srgbClr val="195B37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5475" y="2547686"/>
            <a:ext cx="4425671" cy="3037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/>
              <a:t>Дата</a:t>
            </a:r>
            <a:r>
              <a:rPr lang="ru-RU" sz="1600" dirty="0"/>
              <a:t>: с 17 по 20 декабря 2020 года</a:t>
            </a:r>
          </a:p>
          <a:p>
            <a:pPr marL="0" indent="0">
              <a:buNone/>
            </a:pPr>
            <a:r>
              <a:rPr lang="ru-RU" sz="1600" b="1" dirty="0"/>
              <a:t>Место </a:t>
            </a:r>
            <a:r>
              <a:rPr lang="ru-RU" sz="1600" b="1" dirty="0"/>
              <a:t>проведения</a:t>
            </a:r>
            <a:r>
              <a:rPr lang="ru-RU" sz="1600" dirty="0"/>
              <a:t>: Нижегородская ярмарка, Павильон 1  </a:t>
            </a:r>
          </a:p>
          <a:p>
            <a:pPr marL="0" indent="0">
              <a:buNone/>
            </a:pPr>
            <a:r>
              <a:rPr lang="ru-RU" sz="1600" b="1" dirty="0"/>
              <a:t>Время работы</a:t>
            </a:r>
            <a:r>
              <a:rPr lang="ru-RU" sz="1600" dirty="0"/>
              <a:t>:</a:t>
            </a:r>
          </a:p>
          <a:p>
            <a:pPr marL="0" indent="0">
              <a:buNone/>
            </a:pPr>
            <a:r>
              <a:rPr lang="ru-RU" sz="1600" dirty="0"/>
              <a:t>17 – 18  декабря с 11:00 до 20:00 </a:t>
            </a:r>
            <a:endParaRPr lang="en-US" sz="1600" dirty="0"/>
          </a:p>
          <a:p>
            <a:pPr marL="0" indent="0">
              <a:buNone/>
            </a:pPr>
            <a:r>
              <a:rPr lang="ru-RU" sz="1600" dirty="0"/>
              <a:t>19 </a:t>
            </a:r>
            <a:r>
              <a:rPr lang="ru-RU" sz="1600" dirty="0"/>
              <a:t>– 20 декабря с 10:00 до </a:t>
            </a:r>
            <a:r>
              <a:rPr lang="ru-RU" sz="1600" dirty="0"/>
              <a:t>19:00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b="10293"/>
          <a:stretch/>
        </p:blipFill>
        <p:spPr>
          <a:xfrm>
            <a:off x="2" y="1659837"/>
            <a:ext cx="3786809" cy="47348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23467" y="1577305"/>
            <a:ext cx="3060000" cy="10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308322"/>
            <a:ext cx="2520000" cy="172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25962" y="2662949"/>
            <a:ext cx="79513" cy="79513"/>
          </a:xfrm>
          <a:prstGeom prst="ellipse">
            <a:avLst/>
          </a:prstGeom>
          <a:solidFill>
            <a:srgbClr val="268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23863" y="2961697"/>
            <a:ext cx="79513" cy="795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flipV="1">
            <a:off x="4235117" y="3552550"/>
            <a:ext cx="68258" cy="66551"/>
          </a:xfrm>
          <a:prstGeom prst="ellipse">
            <a:avLst/>
          </a:prstGeom>
          <a:solidFill>
            <a:srgbClr val="268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23863" y="3928154"/>
            <a:ext cx="79513" cy="795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23863" y="4258590"/>
            <a:ext cx="79513" cy="79513"/>
          </a:xfrm>
          <a:prstGeom prst="ellipse">
            <a:avLst/>
          </a:prstGeom>
          <a:solidFill>
            <a:srgbClr val="268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9" y="384876"/>
            <a:ext cx="1708780" cy="11330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54753" y="0"/>
            <a:ext cx="54641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5477" y="461186"/>
            <a:ext cx="4797461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195B37"/>
                </a:solidFill>
                <a:latin typeface="+mn-lt"/>
              </a:rPr>
              <a:t>Тематика:</a:t>
            </a:r>
            <a:endParaRPr lang="ru-RU" sz="2800" b="1" dirty="0">
              <a:solidFill>
                <a:srgbClr val="195B37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3377" y="2247936"/>
            <a:ext cx="4493556" cy="423313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dirty="0"/>
              <a:t>Товары для праздника</a:t>
            </a:r>
          </a:p>
          <a:p>
            <a:pPr marL="0" indent="0">
              <a:buNone/>
            </a:pPr>
            <a:r>
              <a:rPr lang="ru-RU" sz="3800" dirty="0"/>
              <a:t>– елочные украшения, гирлянды</a:t>
            </a:r>
          </a:p>
          <a:p>
            <a:pPr marL="0" indent="0">
              <a:buNone/>
            </a:pPr>
            <a:r>
              <a:rPr lang="ru-RU" sz="3800" dirty="0"/>
              <a:t>– искусственные ели </a:t>
            </a:r>
          </a:p>
          <a:p>
            <a:pPr marL="0" indent="0">
              <a:buNone/>
            </a:pPr>
            <a:r>
              <a:rPr lang="ru-RU" sz="3800" dirty="0"/>
              <a:t>– новогодние сувениры</a:t>
            </a:r>
          </a:p>
          <a:p>
            <a:pPr marL="0" indent="0">
              <a:buNone/>
            </a:pPr>
            <a:r>
              <a:rPr lang="ru-RU" sz="3800" dirty="0"/>
              <a:t>– продукты к праздничному столу</a:t>
            </a:r>
          </a:p>
          <a:p>
            <a:pPr marL="0" indent="0">
              <a:buNone/>
            </a:pPr>
            <a:r>
              <a:rPr lang="ru-RU" sz="3800" dirty="0"/>
              <a:t>Идеи для подарков</a:t>
            </a:r>
          </a:p>
          <a:p>
            <a:pPr marL="0" indent="0">
              <a:buNone/>
            </a:pPr>
            <a:r>
              <a:rPr lang="ru-RU" sz="3800" dirty="0"/>
              <a:t>– детские игрушки</a:t>
            </a:r>
          </a:p>
          <a:p>
            <a:pPr marL="0" indent="0">
              <a:buNone/>
            </a:pPr>
            <a:r>
              <a:rPr lang="ru-RU" sz="3800" dirty="0"/>
              <a:t>– сладкие подарки </a:t>
            </a:r>
          </a:p>
          <a:p>
            <a:pPr marL="0" indent="0">
              <a:buNone/>
            </a:pPr>
            <a:r>
              <a:rPr lang="ru-RU" sz="3800" dirty="0"/>
              <a:t>– изделия народных художественных промыслов</a:t>
            </a:r>
          </a:p>
          <a:p>
            <a:pPr marL="0" indent="0">
              <a:buNone/>
            </a:pPr>
            <a:r>
              <a:rPr lang="ru-RU" sz="3800" dirty="0"/>
              <a:t>– товары для дома (посуда, текстиль, предметы интерьера)</a:t>
            </a:r>
          </a:p>
          <a:p>
            <a:pPr marL="0" indent="0">
              <a:buNone/>
            </a:pPr>
            <a:r>
              <a:rPr lang="ru-RU" sz="3800" dirty="0"/>
              <a:t>– одежда, аксессуары</a:t>
            </a:r>
          </a:p>
          <a:p>
            <a:pPr marL="0" indent="0">
              <a:buNone/>
            </a:pPr>
            <a:r>
              <a:rPr lang="ru-RU" sz="3800" dirty="0"/>
              <a:t>– парфюмерия, косметика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b="10293"/>
          <a:stretch/>
        </p:blipFill>
        <p:spPr>
          <a:xfrm>
            <a:off x="2" y="1659837"/>
            <a:ext cx="3786809" cy="47348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23467" y="1577305"/>
            <a:ext cx="3060000" cy="10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308322"/>
            <a:ext cx="2520000" cy="172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61681" y="2343608"/>
            <a:ext cx="79513" cy="79513"/>
          </a:xfrm>
          <a:prstGeom prst="ellipse">
            <a:avLst/>
          </a:prstGeom>
          <a:solidFill>
            <a:srgbClr val="268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97772" y="3920730"/>
            <a:ext cx="79513" cy="795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9" y="384876"/>
            <a:ext cx="1708780" cy="11330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58469" y="19250"/>
            <a:ext cx="54641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5477" y="461186"/>
            <a:ext cx="4797461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195B37"/>
                </a:solidFill>
                <a:latin typeface="+mn-lt"/>
              </a:rPr>
              <a:t>Преимущества участия:</a:t>
            </a:r>
            <a:endParaRPr lang="ru-RU" sz="2400" b="1" dirty="0">
              <a:solidFill>
                <a:srgbClr val="195B37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5475" y="2560320"/>
            <a:ext cx="4617463" cy="34159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Последние недели декабря – время наивысшей покупательской активности для выбора подарков к новогодним </a:t>
            </a:r>
            <a:r>
              <a:rPr lang="ru-RU" dirty="0" smtClean="0"/>
              <a:t>праздникам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 декабря 2020 года стартует рекламная кампания «Рождественского базара» в Нижнем Новгороде, также мероприятие будет анонсироваться в социальных сетях и на официальном сайте Нижегородской </a:t>
            </a:r>
            <a:r>
              <a:rPr lang="ru-RU" dirty="0" smtClean="0"/>
              <a:t>ярмарки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50</a:t>
            </a:r>
            <a:r>
              <a:rPr lang="ru-RU" dirty="0"/>
              <a:t>% участников выставки являются постоянными на протяжении многих </a:t>
            </a:r>
            <a:r>
              <a:rPr lang="ru-RU" dirty="0" smtClean="0"/>
              <a:t>лет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b="10293"/>
          <a:stretch/>
        </p:blipFill>
        <p:spPr>
          <a:xfrm>
            <a:off x="2" y="1659837"/>
            <a:ext cx="3786809" cy="47348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23467" y="1577305"/>
            <a:ext cx="3060000" cy="10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308322"/>
            <a:ext cx="2520000" cy="172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25962" y="2662949"/>
            <a:ext cx="79513" cy="79513"/>
          </a:xfrm>
          <a:prstGeom prst="ellipse">
            <a:avLst/>
          </a:prstGeom>
          <a:solidFill>
            <a:srgbClr val="268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37436" y="3618662"/>
            <a:ext cx="79513" cy="795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97679" y="5021692"/>
            <a:ext cx="79513" cy="79513"/>
          </a:xfrm>
          <a:prstGeom prst="ellipse">
            <a:avLst/>
          </a:prstGeom>
          <a:solidFill>
            <a:srgbClr val="268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9" y="384876"/>
            <a:ext cx="1708780" cy="11330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8819" y="0"/>
            <a:ext cx="54641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5477" y="461186"/>
            <a:ext cx="4797461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195B37"/>
                </a:solidFill>
                <a:latin typeface="+mn-lt"/>
              </a:rPr>
              <a:t>Условия участия:</a:t>
            </a:r>
            <a:endParaRPr lang="ru-RU" sz="2400" b="1" dirty="0">
              <a:solidFill>
                <a:srgbClr val="195B37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1371" y="2622554"/>
            <a:ext cx="4425671" cy="3037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Минимальный стенд – 4 </a:t>
            </a:r>
            <a:r>
              <a:rPr lang="ru-RU" sz="1800" dirty="0" err="1"/>
              <a:t>кв.м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Оборудованная площадь в павильоне  -         5 000 руб. с НДС</a:t>
            </a:r>
          </a:p>
          <a:p>
            <a:pPr marL="0" indent="0">
              <a:buNone/>
            </a:pPr>
            <a:r>
              <a:rPr lang="ru-RU" sz="1800" dirty="0"/>
              <a:t>В стоимость  входят: ковровое покрытие, панели по периметру стенда, 1 стол, 2 стула, фризовая доска с надписью, 1 светильник на 4 </a:t>
            </a:r>
            <a:r>
              <a:rPr lang="ru-RU" sz="1800" dirty="0" err="1"/>
              <a:t>кв.м</a:t>
            </a:r>
            <a:r>
              <a:rPr lang="ru-RU" sz="1800" dirty="0"/>
              <a:t>., 1 </a:t>
            </a:r>
            <a:r>
              <a:rPr lang="ru-RU" sz="1800" dirty="0" err="1"/>
              <a:t>бейдж</a:t>
            </a:r>
            <a:r>
              <a:rPr lang="ru-RU" sz="1800" dirty="0"/>
              <a:t> на 4 </a:t>
            </a:r>
            <a:r>
              <a:rPr lang="ru-RU" sz="1800" dirty="0" err="1"/>
              <a:t>кв.м</a:t>
            </a:r>
            <a:r>
              <a:rPr lang="ru-RU" sz="1800" dirty="0"/>
              <a:t>.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b="10293"/>
          <a:stretch/>
        </p:blipFill>
        <p:spPr>
          <a:xfrm>
            <a:off x="2" y="1659837"/>
            <a:ext cx="3786809" cy="47348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23467" y="1577305"/>
            <a:ext cx="3060000" cy="10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308322"/>
            <a:ext cx="2520000" cy="172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25962" y="2662949"/>
            <a:ext cx="79513" cy="79513"/>
          </a:xfrm>
          <a:prstGeom prst="ellipse">
            <a:avLst/>
          </a:prstGeom>
          <a:solidFill>
            <a:srgbClr val="268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25957" y="3124422"/>
            <a:ext cx="79513" cy="795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25957" y="3741226"/>
            <a:ext cx="79513" cy="79513"/>
          </a:xfrm>
          <a:prstGeom prst="ellipse">
            <a:avLst/>
          </a:prstGeom>
          <a:solidFill>
            <a:srgbClr val="268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9" y="384876"/>
            <a:ext cx="1708780" cy="11330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4697" y="13653"/>
            <a:ext cx="54641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5477" y="461186"/>
            <a:ext cx="4797461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195B37"/>
                </a:solidFill>
                <a:latin typeface="+mn-lt"/>
              </a:rPr>
              <a:t>Организационная информация:</a:t>
            </a:r>
            <a:endParaRPr lang="ru-RU" sz="2400" b="1" dirty="0">
              <a:solidFill>
                <a:srgbClr val="195B37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816" y="2561848"/>
            <a:ext cx="4425671" cy="3037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u="sng" dirty="0"/>
              <a:t>Заезд </a:t>
            </a:r>
            <a:r>
              <a:rPr lang="ru-RU" sz="1800" dirty="0"/>
              <a:t>: 16 декабря</a:t>
            </a:r>
            <a:r>
              <a:rPr lang="en-US" sz="1800" dirty="0"/>
              <a:t> (</a:t>
            </a:r>
            <a:r>
              <a:rPr lang="ru-RU" sz="1800" dirty="0"/>
              <a:t>среда) с 9:00 до 18:00, </a:t>
            </a:r>
            <a:endParaRPr lang="en-US" sz="1800" dirty="0"/>
          </a:p>
          <a:p>
            <a:pPr marL="0" indent="0">
              <a:buNone/>
            </a:pPr>
            <a:r>
              <a:rPr lang="ru-RU" sz="1800" dirty="0"/>
              <a:t>17 декабря (четверг) с 8:00 до 10:00</a:t>
            </a:r>
          </a:p>
          <a:p>
            <a:pPr marL="0" indent="0">
              <a:buNone/>
            </a:pPr>
            <a:r>
              <a:rPr lang="ru-RU" sz="1800" b="1" u="sng" dirty="0"/>
              <a:t>Время работы</a:t>
            </a:r>
            <a:r>
              <a:rPr lang="ru-RU" sz="1800" dirty="0"/>
              <a:t>: </a:t>
            </a:r>
          </a:p>
          <a:p>
            <a:pPr marL="0" indent="0">
              <a:buNone/>
            </a:pPr>
            <a:r>
              <a:rPr lang="ru-RU" sz="1800" dirty="0"/>
              <a:t>17 - 18  декабря (четверг и пятница)  с 11:00 до 20:00</a:t>
            </a:r>
          </a:p>
          <a:p>
            <a:pPr marL="0" indent="0">
              <a:buNone/>
            </a:pPr>
            <a:r>
              <a:rPr lang="ru-RU" sz="1800" dirty="0"/>
              <a:t>19</a:t>
            </a:r>
            <a:r>
              <a:rPr lang="en-US" sz="1800" dirty="0"/>
              <a:t> </a:t>
            </a:r>
            <a:r>
              <a:rPr lang="ru-RU" sz="1800" dirty="0"/>
              <a:t>-</a:t>
            </a:r>
            <a:r>
              <a:rPr lang="en-US" sz="1800" dirty="0"/>
              <a:t> </a:t>
            </a:r>
            <a:r>
              <a:rPr lang="ru-RU" sz="1800" dirty="0"/>
              <a:t>20 декабря  (суббота и воскресенье) с 10:00 до 19:00  </a:t>
            </a:r>
          </a:p>
          <a:p>
            <a:pPr marL="0" indent="0">
              <a:buNone/>
            </a:pPr>
            <a:r>
              <a:rPr lang="ru-RU" sz="1800" b="1" u="sng" dirty="0"/>
              <a:t>Выезд участников</a:t>
            </a:r>
            <a:r>
              <a:rPr lang="ru-RU" sz="1800" dirty="0"/>
              <a:t>: 20 декабря с 19:00 до 21:00 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b="10293"/>
          <a:stretch/>
        </p:blipFill>
        <p:spPr>
          <a:xfrm>
            <a:off x="2" y="1659837"/>
            <a:ext cx="3786809" cy="47348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23467" y="1577305"/>
            <a:ext cx="3060000" cy="10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308322"/>
            <a:ext cx="2520000" cy="172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25962" y="2662949"/>
            <a:ext cx="79513" cy="79513"/>
          </a:xfrm>
          <a:prstGeom prst="ellipse">
            <a:avLst/>
          </a:prstGeom>
          <a:solidFill>
            <a:srgbClr val="268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34303" y="3402899"/>
            <a:ext cx="79513" cy="795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48164" y="5044776"/>
            <a:ext cx="79513" cy="79513"/>
          </a:xfrm>
          <a:prstGeom prst="ellipse">
            <a:avLst/>
          </a:prstGeom>
          <a:solidFill>
            <a:srgbClr val="268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3A2FD9-CBC5-8C44-8FB2-48F1FBED9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470" y="3423324"/>
            <a:ext cx="6798592" cy="20732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500" b="1" dirty="0">
                <a:solidFill>
                  <a:schemeClr val="bg1"/>
                </a:solidFill>
                <a:latin typeface="PT Sans Caption"/>
              </a:rPr>
              <a:t>603950, г. Нижний Новгород, </a:t>
            </a:r>
            <a:endParaRPr lang="ru-RU" sz="1500" b="1" dirty="0" smtClean="0">
              <a:solidFill>
                <a:schemeClr val="bg1"/>
              </a:solidFill>
              <a:latin typeface="PT Sans Caption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500" b="1" dirty="0" smtClean="0">
                <a:solidFill>
                  <a:schemeClr val="bg1"/>
                </a:solidFill>
                <a:latin typeface="PT Sans Caption"/>
              </a:rPr>
              <a:t>ул</a:t>
            </a:r>
            <a:r>
              <a:rPr lang="ru-RU" sz="1500" b="1" dirty="0">
                <a:solidFill>
                  <a:schemeClr val="bg1"/>
                </a:solidFill>
                <a:latin typeface="PT Sans Caption"/>
              </a:rPr>
              <a:t>. Совнаркомовская, д. 13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500" b="1" dirty="0">
                <a:solidFill>
                  <a:schemeClr val="bg1"/>
                </a:solidFill>
                <a:latin typeface="PT Sans Caption"/>
              </a:rPr>
              <a:t>+7 (831) </a:t>
            </a:r>
            <a:r>
              <a:rPr lang="ru-RU" sz="1500" b="1" dirty="0" smtClean="0">
                <a:solidFill>
                  <a:schemeClr val="bg1"/>
                </a:solidFill>
                <a:latin typeface="PT Sans Caption"/>
              </a:rPr>
              <a:t>277-56-90;  </a:t>
            </a:r>
            <a:r>
              <a:rPr lang="ru-RU" sz="1500" b="1" dirty="0">
                <a:solidFill>
                  <a:schemeClr val="bg1"/>
                </a:solidFill>
                <a:latin typeface="PT Sans Caption"/>
              </a:rPr>
              <a:t>+7 (831) 277-55-69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500" b="1" dirty="0" smtClean="0">
                <a:solidFill>
                  <a:schemeClr val="bg1"/>
                </a:solidFill>
                <a:latin typeface="PT Sans Caption"/>
              </a:rPr>
              <a:t>irina@yarmarka.ru</a:t>
            </a:r>
            <a:r>
              <a:rPr lang="ru-RU" sz="1500" b="1" dirty="0" smtClean="0">
                <a:solidFill>
                  <a:schemeClr val="bg1"/>
                </a:solidFill>
                <a:latin typeface="PT Sans Caption"/>
              </a:rPr>
              <a:t>; </a:t>
            </a:r>
            <a:endParaRPr lang="ru-RU" sz="1500" b="1" dirty="0" smtClean="0">
              <a:solidFill>
                <a:schemeClr val="bg1"/>
              </a:solidFill>
              <a:latin typeface="PT Sans Caption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500" b="1" dirty="0" smtClean="0">
                <a:solidFill>
                  <a:schemeClr val="bg1"/>
                </a:solidFill>
                <a:latin typeface="PT Sans Caption"/>
              </a:rPr>
              <a:t>makarova@yarmarka.ru</a:t>
            </a:r>
            <a:endParaRPr lang="ru-RU" sz="1500" b="1" dirty="0">
              <a:solidFill>
                <a:schemeClr val="bg1"/>
              </a:solidFill>
              <a:latin typeface="PT Sans Caption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600" dirty="0">
              <a:latin typeface="PT Sans Captio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65" y="1507865"/>
            <a:ext cx="2847002" cy="18877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292716"/>
            <a:ext cx="7560000" cy="172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295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PT Sans Caption</vt:lpstr>
      <vt:lpstr>Тема Office</vt:lpstr>
      <vt:lpstr>1_Тема Office</vt:lpstr>
      <vt:lpstr>Презентация PowerPoint</vt:lpstr>
      <vt:lpstr>Общая информация:</vt:lpstr>
      <vt:lpstr>Тематика:</vt:lpstr>
      <vt:lpstr>Преимущества участия:</vt:lpstr>
      <vt:lpstr>Условия участия:</vt:lpstr>
      <vt:lpstr>Организационная информация: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Бакланова</dc:creator>
  <cp:lastModifiedBy>Наталья Г. Смирнова</cp:lastModifiedBy>
  <cp:revision>33</cp:revision>
  <dcterms:created xsi:type="dcterms:W3CDTF">2020-11-11T08:13:11Z</dcterms:created>
  <dcterms:modified xsi:type="dcterms:W3CDTF">2020-11-11T15:01:38Z</dcterms:modified>
</cp:coreProperties>
</file>